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4" r:id="rId2"/>
  </p:sldIdLst>
  <p:sldSz cx="20104100" cy="14224000"/>
  <p:notesSz cx="6889750" cy="1002188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76" autoAdjust="0"/>
  </p:normalViewPr>
  <p:slideViewPr>
    <p:cSldViewPr snapToGrid="0">
      <p:cViewPr varScale="1">
        <p:scale>
          <a:sx n="36" d="100"/>
          <a:sy n="36" d="100"/>
        </p:scale>
        <p:origin x="156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54088" y="823913"/>
            <a:ext cx="5753100" cy="407035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l-PL" sz="1800" b="0" strike="noStrike" spc="-1">
                <a:solidFill>
                  <a:srgbClr val="000000"/>
                </a:solidFill>
                <a:latin typeface="Arial"/>
              </a:rPr>
              <a:t>Kliknij, aby przesunąć slajd</a:t>
            </a: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766240" y="5154453"/>
            <a:ext cx="6129556" cy="4882974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l-PL" sz="2000" b="0" strike="noStrike" spc="-1">
                <a:latin typeface="Arial"/>
              </a:rPr>
              <a:t>Kliknij, aby edytować format notatek</a:t>
            </a:r>
          </a:p>
        </p:txBody>
      </p:sp>
      <p:sp>
        <p:nvSpPr>
          <p:cNvPr id="3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25117" cy="542228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l-PL" sz="1400" b="0" strike="noStrike" spc="-1">
                <a:latin typeface="Times New Roman"/>
              </a:rPr>
              <a:t>&lt;główka&gt;</a:t>
            </a:r>
          </a:p>
        </p:txBody>
      </p:sp>
      <p:sp>
        <p:nvSpPr>
          <p:cNvPr id="39" name="PlaceHolder 4"/>
          <p:cNvSpPr>
            <a:spLocks noGrp="1"/>
          </p:cNvSpPr>
          <p:nvPr>
            <p:ph type="dt"/>
          </p:nvPr>
        </p:nvSpPr>
        <p:spPr>
          <a:xfrm>
            <a:off x="4336919" y="0"/>
            <a:ext cx="3325117" cy="542228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l-PL" sz="1400" b="0" strike="noStrike" spc="-1">
                <a:latin typeface="Times New Roman"/>
              </a:rPr>
              <a:t>&lt;data/godzina&gt;</a:t>
            </a:r>
          </a:p>
        </p:txBody>
      </p:sp>
      <p:sp>
        <p:nvSpPr>
          <p:cNvPr id="40" name="PlaceHolder 5"/>
          <p:cNvSpPr>
            <a:spLocks noGrp="1"/>
          </p:cNvSpPr>
          <p:nvPr>
            <p:ph type="ftr"/>
          </p:nvPr>
        </p:nvSpPr>
        <p:spPr>
          <a:xfrm>
            <a:off x="0" y="10309272"/>
            <a:ext cx="3325117" cy="542228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l-PL" sz="1400" b="0" strike="noStrike" spc="-1">
                <a:latin typeface="Times New Roman"/>
              </a:rPr>
              <a:t>&lt;stopka&gt;</a:t>
            </a:r>
          </a:p>
        </p:txBody>
      </p:sp>
      <p:sp>
        <p:nvSpPr>
          <p:cNvPr id="41" name="PlaceHolder 6"/>
          <p:cNvSpPr>
            <a:spLocks noGrp="1"/>
          </p:cNvSpPr>
          <p:nvPr>
            <p:ph type="sldNum"/>
          </p:nvPr>
        </p:nvSpPr>
        <p:spPr>
          <a:xfrm>
            <a:off x="4336919" y="10309272"/>
            <a:ext cx="3325117" cy="542228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608A9351-1E71-41B2-95D8-4DBE3C4CDDD9}" type="slidenum">
              <a:rPr lang="pl-PL" sz="1400" b="0" strike="noStrike" spc="-1">
                <a:latin typeface="Times New Roman"/>
              </a:rPr>
              <a:t>‹#›</a:t>
            </a:fld>
            <a:endParaRPr lang="pl-PL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34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1809324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1005120" y="7637040"/>
            <a:ext cx="1809324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10276200" y="332820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1005120" y="763704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10276200" y="763704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582588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7122600" y="3328200"/>
            <a:ext cx="582588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13240080" y="3328200"/>
            <a:ext cx="582588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1005120" y="7637040"/>
            <a:ext cx="582588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7122600" y="7637040"/>
            <a:ext cx="582588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13240080" y="7637040"/>
            <a:ext cx="582588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1005120" y="3328200"/>
            <a:ext cx="18093240" cy="8249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l-PL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18093240" cy="8249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8829360" cy="8249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10276200" y="3328200"/>
            <a:ext cx="8829360" cy="8249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1005120" y="567360"/>
            <a:ext cx="18093240" cy="110098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l-PL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10276200" y="3328200"/>
            <a:ext cx="8829360" cy="8249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1005120" y="763704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8829360" cy="8249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10276200" y="332820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10276200" y="763704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005120" y="567360"/>
            <a:ext cx="18093240" cy="23749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l-P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1005120" y="332820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10276200" y="3328200"/>
            <a:ext cx="882936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1005120" y="7637040"/>
            <a:ext cx="18093240" cy="393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l-P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stomShape 2">
            <a:extLst>
              <a:ext uri="{FF2B5EF4-FFF2-40B4-BE49-F238E27FC236}">
                <a16:creationId xmlns:a16="http://schemas.microsoft.com/office/drawing/2014/main" id="{F7A2423C-ADD4-4BAA-AA28-DB8571726A75}"/>
              </a:ext>
            </a:extLst>
          </p:cNvPr>
          <p:cNvSpPr/>
          <p:nvPr/>
        </p:nvSpPr>
        <p:spPr>
          <a:xfrm>
            <a:off x="12047800" y="-148281"/>
            <a:ext cx="3867704" cy="5969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pl-PL" sz="2800" b="0" strike="noStrike" spc="-1" dirty="0">
              <a:latin typeface="Arial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C1B33184-7291-4442-A406-2BA7D6BA5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754" y="1298354"/>
            <a:ext cx="12442402" cy="12585322"/>
          </a:xfrm>
          <a:prstGeom prst="rect">
            <a:avLst/>
          </a:prstGeom>
        </p:spPr>
      </p:pic>
      <p:pic>
        <p:nvPicPr>
          <p:cNvPr id="52" name="Obraz 51">
            <a:extLst>
              <a:ext uri="{FF2B5EF4-FFF2-40B4-BE49-F238E27FC236}">
                <a16:creationId xmlns:a16="http://schemas.microsoft.com/office/drawing/2014/main" id="{5ACA8C96-15E8-46F0-8DFC-015E8F49F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5809" y="10172941"/>
            <a:ext cx="393781" cy="158867"/>
          </a:xfrm>
          <a:prstGeom prst="rect">
            <a:avLst/>
          </a:prstGeom>
        </p:spPr>
      </p:pic>
      <p:pic>
        <p:nvPicPr>
          <p:cNvPr id="53" name="Obraz 52">
            <a:extLst>
              <a:ext uri="{FF2B5EF4-FFF2-40B4-BE49-F238E27FC236}">
                <a16:creationId xmlns:a16="http://schemas.microsoft.com/office/drawing/2014/main" id="{6DEC3FB3-6784-43E2-82EA-1788C1661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8955" y="6046990"/>
            <a:ext cx="393781" cy="158867"/>
          </a:xfrm>
          <a:prstGeom prst="rect">
            <a:avLst/>
          </a:prstGeom>
        </p:spPr>
      </p:pic>
      <p:pic>
        <p:nvPicPr>
          <p:cNvPr id="54" name="Obraz 53">
            <a:extLst>
              <a:ext uri="{FF2B5EF4-FFF2-40B4-BE49-F238E27FC236}">
                <a16:creationId xmlns:a16="http://schemas.microsoft.com/office/drawing/2014/main" id="{04968B35-9125-4DD3-B0F1-8EA67883D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8336" y="9749195"/>
            <a:ext cx="393781" cy="158867"/>
          </a:xfrm>
          <a:prstGeom prst="rect">
            <a:avLst/>
          </a:prstGeom>
        </p:spPr>
      </p:pic>
      <p:sp>
        <p:nvSpPr>
          <p:cNvPr id="55" name="CustomShape 146">
            <a:extLst>
              <a:ext uri="{FF2B5EF4-FFF2-40B4-BE49-F238E27FC236}">
                <a16:creationId xmlns:a16="http://schemas.microsoft.com/office/drawing/2014/main" id="{5A84F875-F438-4619-86D9-A5E2ADD690A1}"/>
              </a:ext>
            </a:extLst>
          </p:cNvPr>
          <p:cNvSpPr/>
          <p:nvPr/>
        </p:nvSpPr>
        <p:spPr>
          <a:xfrm>
            <a:off x="6249811" y="9882729"/>
            <a:ext cx="259744" cy="263981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 dirty="0"/>
          </a:p>
        </p:txBody>
      </p:sp>
      <p:sp>
        <p:nvSpPr>
          <p:cNvPr id="56" name="CustomShape 8">
            <a:extLst>
              <a:ext uri="{FF2B5EF4-FFF2-40B4-BE49-F238E27FC236}">
                <a16:creationId xmlns:a16="http://schemas.microsoft.com/office/drawing/2014/main" id="{810056BF-5630-4370-96EB-363A718BAC2C}"/>
              </a:ext>
            </a:extLst>
          </p:cNvPr>
          <p:cNvSpPr/>
          <p:nvPr/>
        </p:nvSpPr>
        <p:spPr>
          <a:xfrm>
            <a:off x="6093177" y="4400692"/>
            <a:ext cx="499044" cy="417216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/>
          </a:p>
        </p:txBody>
      </p:sp>
      <p:sp>
        <p:nvSpPr>
          <p:cNvPr id="57" name="CustomShape 8">
            <a:extLst>
              <a:ext uri="{FF2B5EF4-FFF2-40B4-BE49-F238E27FC236}">
                <a16:creationId xmlns:a16="http://schemas.microsoft.com/office/drawing/2014/main" id="{94F95103-E8B3-4C2F-BF2F-5C3D6642E335}"/>
              </a:ext>
            </a:extLst>
          </p:cNvPr>
          <p:cNvSpPr/>
          <p:nvPr/>
        </p:nvSpPr>
        <p:spPr>
          <a:xfrm>
            <a:off x="894457" y="1941629"/>
            <a:ext cx="499044" cy="417216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/>
          </a:p>
        </p:txBody>
      </p:sp>
      <p:sp>
        <p:nvSpPr>
          <p:cNvPr id="58" name="CustomShape 7">
            <a:extLst>
              <a:ext uri="{FF2B5EF4-FFF2-40B4-BE49-F238E27FC236}">
                <a16:creationId xmlns:a16="http://schemas.microsoft.com/office/drawing/2014/main" id="{C61DAD48-A0E9-4462-BE12-1C7E7997C111}"/>
              </a:ext>
            </a:extLst>
          </p:cNvPr>
          <p:cNvSpPr/>
          <p:nvPr/>
        </p:nvSpPr>
        <p:spPr>
          <a:xfrm>
            <a:off x="3476942" y="10360594"/>
            <a:ext cx="549505" cy="565147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/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CC1C43FA-198E-4B94-9486-8599844C69C8}"/>
              </a:ext>
            </a:extLst>
          </p:cNvPr>
          <p:cNvCxnSpPr/>
          <p:nvPr/>
        </p:nvCxnSpPr>
        <p:spPr>
          <a:xfrm>
            <a:off x="4123900" y="359069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trzałka: w dół 6">
            <a:extLst>
              <a:ext uri="{FF2B5EF4-FFF2-40B4-BE49-F238E27FC236}">
                <a16:creationId xmlns:a16="http://schemas.microsoft.com/office/drawing/2014/main" id="{A1003DAA-B9E5-48BF-8F04-B1F8E53456BE}"/>
              </a:ext>
            </a:extLst>
          </p:cNvPr>
          <p:cNvSpPr/>
          <p:nvPr/>
        </p:nvSpPr>
        <p:spPr>
          <a:xfrm rot="21133945">
            <a:off x="4363415" y="3145619"/>
            <a:ext cx="460695" cy="763856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C26334BD-0F62-4567-8768-8236217D4796}"/>
              </a:ext>
            </a:extLst>
          </p:cNvPr>
          <p:cNvSpPr/>
          <p:nvPr/>
        </p:nvSpPr>
        <p:spPr>
          <a:xfrm rot="540814">
            <a:off x="3868473" y="1894146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45E59B75-BE2A-48A9-8BD4-37A1A059A6EF}"/>
              </a:ext>
            </a:extLst>
          </p:cNvPr>
          <p:cNvSpPr txBox="1"/>
          <p:nvPr/>
        </p:nvSpPr>
        <p:spPr>
          <a:xfrm rot="15642475">
            <a:off x="3278264" y="6222033"/>
            <a:ext cx="242034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DROGA POŻAROWA</a:t>
            </a:r>
          </a:p>
        </p:txBody>
      </p:sp>
      <p:sp>
        <p:nvSpPr>
          <p:cNvPr id="15" name="CustomShape 2">
            <a:extLst>
              <a:ext uri="{FF2B5EF4-FFF2-40B4-BE49-F238E27FC236}">
                <a16:creationId xmlns:a16="http://schemas.microsoft.com/office/drawing/2014/main" id="{F1F1287B-17BE-4170-B27F-1830FF988040}"/>
              </a:ext>
            </a:extLst>
          </p:cNvPr>
          <p:cNvSpPr/>
          <p:nvPr/>
        </p:nvSpPr>
        <p:spPr>
          <a:xfrm>
            <a:off x="7913275" y="153867"/>
            <a:ext cx="37198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pl-PL" sz="2800" b="1" strike="noStrike" spc="-1" dirty="0">
                <a:solidFill>
                  <a:srgbClr val="00B050"/>
                </a:solidFill>
                <a:latin typeface="Arial"/>
                <a:ea typeface="DejaVu Sans"/>
              </a:rPr>
              <a:t>PLAN SYTUACYJNY </a:t>
            </a:r>
            <a:endParaRPr lang="pl-PL" sz="2800" b="0" strike="noStrike" spc="-1" dirty="0">
              <a:latin typeface="Arial"/>
            </a:endParaRPr>
          </a:p>
        </p:txBody>
      </p:sp>
      <p:graphicFrame>
        <p:nvGraphicFramePr>
          <p:cNvPr id="16" name="Table 1">
            <a:extLst>
              <a:ext uri="{FF2B5EF4-FFF2-40B4-BE49-F238E27FC236}">
                <a16:creationId xmlns:a16="http://schemas.microsoft.com/office/drawing/2014/main" id="{7AB69C1A-18DE-430C-81FD-7A303EBDBE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9656696"/>
              </p:ext>
            </p:extLst>
          </p:nvPr>
        </p:nvGraphicFramePr>
        <p:xfrm>
          <a:off x="13704127" y="1000804"/>
          <a:ext cx="6074465" cy="12952686"/>
        </p:xfrm>
        <a:graphic>
          <a:graphicData uri="http://schemas.openxmlformats.org/drawingml/2006/table">
            <a:tbl>
              <a:tblPr/>
              <a:tblGrid>
                <a:gridCol w="60744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20098">
                <a:tc>
                  <a:txBody>
                    <a:bodyPr/>
                    <a:lstStyle/>
                    <a:p>
                      <a:pPr marL="803160">
                        <a:lnSpc>
                          <a:spcPct val="100000"/>
                        </a:lnSpc>
                        <a:spcBef>
                          <a:spcPts val="536"/>
                        </a:spcBef>
                      </a:pPr>
                      <a:endParaRPr lang="pl-PL" sz="1600" b="1" strike="noStrike" spc="-7" dirty="0">
                        <a:solidFill>
                          <a:srgbClr val="151616"/>
                        </a:solidFill>
                        <a:latin typeface="Arial"/>
                        <a:ea typeface="DejaVu Sans"/>
                      </a:endParaRPr>
                    </a:p>
                    <a:p>
                      <a:pPr marL="803160">
                        <a:lnSpc>
                          <a:spcPct val="100000"/>
                        </a:lnSpc>
                        <a:spcBef>
                          <a:spcPts val="536"/>
                        </a:spcBef>
                      </a:pPr>
                      <a:r>
                        <a:rPr lang="pl-PL" sz="2000" b="1" strike="noStrike" spc="-7" dirty="0">
                          <a:solidFill>
                            <a:srgbClr val="151616"/>
                          </a:solidFill>
                          <a:latin typeface="Arial"/>
                          <a:ea typeface="DejaVu Sans"/>
                        </a:rPr>
                        <a:t>Plan usytuowania</a:t>
                      </a:r>
                      <a:r>
                        <a:rPr lang="pl-PL" sz="2000" b="1" strike="noStrike" spc="1" dirty="0">
                          <a:solidFill>
                            <a:srgbClr val="151616"/>
                          </a:solidFill>
                          <a:latin typeface="Arial"/>
                          <a:ea typeface="DejaVu Sans"/>
                        </a:rPr>
                        <a:t> </a:t>
                      </a:r>
                      <a:r>
                        <a:rPr lang="pl-PL" sz="2000" b="1" strike="noStrike" spc="-7" dirty="0">
                          <a:solidFill>
                            <a:srgbClr val="151616"/>
                          </a:solidFill>
                          <a:latin typeface="Arial"/>
                          <a:ea typeface="DejaVu Sans"/>
                        </a:rPr>
                        <a:t>budynku</a:t>
                      </a:r>
                    </a:p>
                    <a:p>
                      <a:pPr marL="803160">
                        <a:lnSpc>
                          <a:spcPct val="100000"/>
                        </a:lnSpc>
                        <a:spcBef>
                          <a:spcPts val="536"/>
                        </a:spcBef>
                      </a:pPr>
                      <a:endParaRPr lang="pl-PL" sz="1600" b="0" strike="noStrike" spc="-1" dirty="0">
                        <a:latin typeface="Arial"/>
                      </a:endParaRPr>
                    </a:p>
                  </a:txBody>
                  <a:tcPr>
                    <a:lnL w="18720">
                      <a:solidFill>
                        <a:srgbClr val="151616"/>
                      </a:solidFill>
                    </a:lnL>
                    <a:lnR w="18720">
                      <a:solidFill>
                        <a:srgbClr val="151616"/>
                      </a:solidFill>
                    </a:lnR>
                    <a:lnT w="18720">
                      <a:solidFill>
                        <a:srgbClr val="151616"/>
                      </a:solidFill>
                    </a:lnT>
                    <a:lnB w="18720">
                      <a:solidFill>
                        <a:srgbClr val="151616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7078">
                <a:tc>
                  <a:txBody>
                    <a:bodyPr/>
                    <a:lstStyle/>
                    <a:p>
                      <a:pPr algn="ctr">
                        <a:lnSpc>
                          <a:spcPts val="1389"/>
                        </a:lnSpc>
                        <a:spcBef>
                          <a:spcPts val="374"/>
                        </a:spcBef>
                      </a:pPr>
                      <a:endParaRPr lang="pl-PL" sz="1800" b="1" strike="noStrike" spc="-1" dirty="0">
                        <a:solidFill>
                          <a:srgbClr val="151616"/>
                        </a:solidFill>
                        <a:latin typeface="+mn-lt"/>
                      </a:endParaRPr>
                    </a:p>
                    <a:p>
                      <a:pPr algn="ctr">
                        <a:lnSpc>
                          <a:spcPts val="1389"/>
                        </a:lnSpc>
                        <a:spcBef>
                          <a:spcPts val="374"/>
                        </a:spcBef>
                      </a:pPr>
                      <a:endParaRPr lang="pl-PL" sz="1800" b="1" strike="noStrike" spc="-1" dirty="0">
                        <a:solidFill>
                          <a:srgbClr val="151616"/>
                        </a:solidFill>
                        <a:latin typeface="+mn-lt"/>
                      </a:endParaRPr>
                    </a:p>
                    <a:p>
                      <a:pPr algn="ctr">
                        <a:lnSpc>
                          <a:spcPts val="1389"/>
                        </a:lnSpc>
                        <a:spcBef>
                          <a:spcPts val="374"/>
                        </a:spcBef>
                      </a:pPr>
                      <a:r>
                        <a:rPr lang="pl-PL" sz="1800" b="1" strike="noStrike" spc="-1" dirty="0">
                          <a:solidFill>
                            <a:srgbClr val="151616"/>
                          </a:solidFill>
                          <a:latin typeface="+mn-lt"/>
                        </a:rPr>
                        <a:t>Budynek Domu Studenta Nr 1 „WCZEŚNIAK” </a:t>
                      </a:r>
                    </a:p>
                    <a:p>
                      <a:pPr algn="ctr">
                        <a:lnSpc>
                          <a:spcPts val="1389"/>
                        </a:lnSpc>
                        <a:spcBef>
                          <a:spcPts val="374"/>
                        </a:spcBef>
                      </a:pPr>
                      <a:endParaRPr lang="pl-PL" sz="1800" b="1" strike="noStrike" spc="-1" dirty="0">
                        <a:solidFill>
                          <a:srgbClr val="151616"/>
                        </a:solidFill>
                        <a:latin typeface="+mn-lt"/>
                      </a:endParaRPr>
                    </a:p>
                    <a:p>
                      <a:pPr algn="ctr">
                        <a:lnSpc>
                          <a:spcPts val="1389"/>
                        </a:lnSpc>
                        <a:spcBef>
                          <a:spcPts val="374"/>
                        </a:spcBef>
                      </a:pPr>
                      <a:r>
                        <a:rPr lang="pl-PL" sz="1800" b="1" strike="noStrike" spc="-1" dirty="0">
                          <a:solidFill>
                            <a:srgbClr val="151616"/>
                          </a:solidFill>
                          <a:latin typeface="+mn-lt"/>
                        </a:rPr>
                        <a:t>Uniwersytetu Radomskiego </a:t>
                      </a:r>
                    </a:p>
                    <a:p>
                      <a:pPr algn="ctr">
                        <a:lnSpc>
                          <a:spcPts val="1389"/>
                        </a:lnSpc>
                        <a:spcBef>
                          <a:spcPts val="374"/>
                        </a:spcBef>
                      </a:pPr>
                      <a:endParaRPr lang="pl-PL" sz="1800" b="1" strike="noStrike" spc="-1" dirty="0">
                        <a:solidFill>
                          <a:srgbClr val="151616"/>
                        </a:solidFill>
                        <a:latin typeface="+mn-lt"/>
                      </a:endParaRPr>
                    </a:p>
                    <a:p>
                      <a:pPr algn="ctr">
                        <a:lnSpc>
                          <a:spcPts val="1389"/>
                        </a:lnSpc>
                        <a:spcBef>
                          <a:spcPts val="374"/>
                        </a:spcBef>
                      </a:pPr>
                      <a:r>
                        <a:rPr lang="pl-PL" sz="1800" b="1" strike="noStrike" spc="-1" dirty="0">
                          <a:solidFill>
                            <a:srgbClr val="151616"/>
                          </a:solidFill>
                          <a:latin typeface="+mn-lt"/>
                        </a:rPr>
                        <a:t>Radomiu ul. Akademicka 1,</a:t>
                      </a:r>
                    </a:p>
                  </a:txBody>
                  <a:tcPr>
                    <a:lnL w="18720">
                      <a:solidFill>
                        <a:srgbClr val="151616"/>
                      </a:solidFill>
                    </a:lnL>
                    <a:lnR w="18720">
                      <a:solidFill>
                        <a:srgbClr val="151616"/>
                      </a:solidFill>
                    </a:lnR>
                    <a:lnT w="18720">
                      <a:solidFill>
                        <a:srgbClr val="151616"/>
                      </a:solidFill>
                    </a:lnT>
                    <a:lnB w="18720">
                      <a:solidFill>
                        <a:srgbClr val="151616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00407">
                <a:tc>
                  <a:txBody>
                    <a:bodyPr/>
                    <a:lstStyle/>
                    <a:p>
                      <a:pPr lvl="2"/>
                      <a:endParaRPr lang="pl-PL" sz="1800" b="1" kern="1200" spc="-1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2">
                        <a:lnSpc>
                          <a:spcPct val="150000"/>
                        </a:lnSpc>
                      </a:pPr>
                      <a:r>
                        <a:rPr lang="pl-PL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powierzchnia użytkowa	              3 536,9 m</a:t>
                      </a:r>
                      <a:r>
                        <a:rPr lang="pl-PL" sz="1800" b="1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pl-PL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2">
                        <a:lnSpc>
                          <a:spcPct val="150000"/>
                        </a:lnSpc>
                      </a:pPr>
                      <a:r>
                        <a:rPr lang="pl-PL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powierzchnia użytkowa	              3 536,9 m2</a:t>
                      </a:r>
                    </a:p>
                    <a:p>
                      <a:pPr lvl="2">
                        <a:lnSpc>
                          <a:spcPct val="150000"/>
                        </a:lnSpc>
                      </a:pPr>
                      <a:r>
                        <a:rPr lang="pl-PL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kubatura	                           15345,9 m3</a:t>
                      </a:r>
                    </a:p>
                    <a:p>
                      <a:pPr lvl="2">
                        <a:lnSpc>
                          <a:spcPct val="150000"/>
                        </a:lnSpc>
                      </a:pPr>
                      <a:r>
                        <a:rPr lang="pl-PL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wysokość	                                15,0 m</a:t>
                      </a:r>
                    </a:p>
                    <a:p>
                      <a:pPr lvl="2">
                        <a:lnSpc>
                          <a:spcPct val="150000"/>
                        </a:lnSpc>
                      </a:pPr>
                      <a:r>
                        <a:rPr lang="pl-PL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ilość kondygnacji nadziemnych	       5</a:t>
                      </a:r>
                    </a:p>
                    <a:p>
                      <a:pPr lvl="2">
                        <a:lnSpc>
                          <a:spcPct val="150000"/>
                        </a:lnSpc>
                      </a:pPr>
                      <a:r>
                        <a:rPr lang="pl-PL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ilość kondygnacji podziemnych	      1</a:t>
                      </a:r>
                    </a:p>
                    <a:p>
                      <a:pPr lvl="2">
                        <a:lnSpc>
                          <a:spcPct val="150000"/>
                        </a:lnSpc>
                      </a:pPr>
                      <a:r>
                        <a:rPr lang="pl-PL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grupa wysokości – średniowysoki    SW</a:t>
                      </a:r>
                    </a:p>
                    <a:p>
                      <a:pPr lvl="2">
                        <a:lnSpc>
                          <a:spcPct val="150000"/>
                        </a:lnSpc>
                      </a:pPr>
                      <a:r>
                        <a:rPr lang="pl-PL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Ilość stref pożarowych                       1</a:t>
                      </a:r>
                    </a:p>
                    <a:p>
                      <a:pPr lvl="2">
                        <a:lnSpc>
                          <a:spcPct val="150000"/>
                        </a:lnSpc>
                      </a:pPr>
                      <a:r>
                        <a:rPr lang="pl-PL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Kategoria zagrożenia ludzi              ZLV</a:t>
                      </a:r>
                    </a:p>
                    <a:p>
                      <a:pPr lvl="2">
                        <a:lnSpc>
                          <a:spcPct val="150000"/>
                        </a:lnSpc>
                      </a:pPr>
                      <a:r>
                        <a:rPr lang="pl-PL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 ilość osób w budynku              220</a:t>
                      </a:r>
                    </a:p>
                    <a:p>
                      <a:pPr marL="914400" lvl="2" indent="0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pl-PL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parter 28</a:t>
                      </a:r>
                    </a:p>
                    <a:p>
                      <a:pPr marL="914400" lvl="2" indent="0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pl-PL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piętra 1-4   po 48</a:t>
                      </a:r>
                    </a:p>
                  </a:txBody>
                  <a:tcPr>
                    <a:lnL w="18720">
                      <a:solidFill>
                        <a:srgbClr val="151616"/>
                      </a:solidFill>
                    </a:lnL>
                    <a:lnR w="18720">
                      <a:solidFill>
                        <a:srgbClr val="151616"/>
                      </a:solidFill>
                    </a:lnR>
                    <a:lnT w="18720">
                      <a:solidFill>
                        <a:srgbClr val="151616"/>
                      </a:solidFill>
                    </a:lnT>
                    <a:lnB w="18720">
                      <a:solidFill>
                        <a:srgbClr val="151616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2311">
                <a:tc>
                  <a:txBody>
                    <a:bodyPr/>
                    <a:lstStyle/>
                    <a:p>
                      <a:pPr marL="226080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lang="pl-PL" sz="1600" b="1" strike="noStrike" spc="-7" dirty="0">
                          <a:solidFill>
                            <a:srgbClr val="151616"/>
                          </a:solidFill>
                          <a:latin typeface="Arial"/>
                          <a:ea typeface="DejaVu Sans"/>
                        </a:rPr>
                        <a:t>Legenda:</a:t>
                      </a:r>
                      <a:endParaRPr lang="pl-PL" sz="1600" b="0" strike="noStrike" spc="-1" dirty="0">
                        <a:latin typeface="Arial"/>
                      </a:endParaRPr>
                    </a:p>
                    <a:p>
                      <a:pPr marL="807840">
                        <a:lnSpc>
                          <a:spcPct val="100000"/>
                        </a:lnSpc>
                        <a:spcBef>
                          <a:spcPts val="510"/>
                        </a:spcBef>
                      </a:pPr>
                      <a:endParaRPr lang="pl-PL" sz="1600" b="1" strike="noStrike" spc="-7" dirty="0">
                        <a:solidFill>
                          <a:srgbClr val="151616"/>
                        </a:solidFill>
                        <a:latin typeface="Arial"/>
                        <a:ea typeface="DejaVu Sans"/>
                      </a:endParaRPr>
                    </a:p>
                    <a:p>
                      <a:pPr marL="807840">
                        <a:lnSpc>
                          <a:spcPct val="100000"/>
                        </a:lnSpc>
                        <a:spcBef>
                          <a:spcPts val="510"/>
                        </a:spcBef>
                      </a:pPr>
                      <a:r>
                        <a:rPr lang="pl-PL" sz="1600" b="1" strike="noStrike" spc="-7" dirty="0">
                          <a:solidFill>
                            <a:srgbClr val="151616"/>
                          </a:solidFill>
                          <a:latin typeface="Arial"/>
                          <a:ea typeface="DejaVu Sans"/>
                        </a:rPr>
                        <a:t>wyjście ewakuacyjne</a:t>
                      </a:r>
                    </a:p>
                    <a:p>
                      <a:pPr marL="807840">
                        <a:lnSpc>
                          <a:spcPct val="100000"/>
                        </a:lnSpc>
                        <a:spcBef>
                          <a:spcPts val="510"/>
                        </a:spcBef>
                      </a:pPr>
                      <a:endParaRPr lang="pl-PL" sz="1600" b="0" strike="noStrike" spc="-1" dirty="0">
                        <a:latin typeface="Arial"/>
                      </a:endParaRPr>
                    </a:p>
                    <a:p>
                      <a:pPr marL="801360" indent="-5760">
                        <a:lnSpc>
                          <a:spcPts val="3549"/>
                        </a:lnSpc>
                        <a:spcBef>
                          <a:spcPts val="105"/>
                        </a:spcBef>
                      </a:pPr>
                      <a:r>
                        <a:rPr lang="pl-PL" sz="1600" b="1" strike="noStrike" spc="-7" dirty="0">
                          <a:solidFill>
                            <a:srgbClr val="151616"/>
                          </a:solidFill>
                          <a:latin typeface="Arial"/>
                          <a:ea typeface="DejaVu Sans"/>
                        </a:rPr>
                        <a:t>hydrant zewnętrzny</a:t>
                      </a:r>
                      <a:endParaRPr lang="pl-PL" sz="1600" b="0" strike="noStrike" spc="-1" dirty="0">
                        <a:latin typeface="Arial"/>
                      </a:endParaRPr>
                    </a:p>
                    <a:p>
                      <a:pPr marL="810720" indent="-10800">
                        <a:lnSpc>
                          <a:spcPct val="100000"/>
                        </a:lnSpc>
                      </a:pPr>
                      <a:endParaRPr lang="pl-PL" sz="1600" b="0" strike="noStrike" spc="-1" dirty="0">
                        <a:latin typeface="Arial"/>
                      </a:endParaRPr>
                    </a:p>
                    <a:p>
                      <a:pPr marL="810720" indent="-10800">
                        <a:lnSpc>
                          <a:spcPct val="100000"/>
                        </a:lnSpc>
                      </a:pPr>
                      <a:r>
                        <a:rPr lang="pl-PL" sz="1600" b="1" strike="noStrike" spc="-1" dirty="0">
                          <a:latin typeface="Arial"/>
                        </a:rPr>
                        <a:t>Przeciwpożarowy wyłącznik  prądu</a:t>
                      </a:r>
                    </a:p>
                    <a:p>
                      <a:pPr marL="810720" indent="-10800">
                        <a:lnSpc>
                          <a:spcPct val="100000"/>
                        </a:lnSpc>
                      </a:pPr>
                      <a:endParaRPr lang="pl-PL" sz="1600" b="0" strike="noStrike" spc="-1" dirty="0">
                        <a:latin typeface="Arial"/>
                      </a:endParaRPr>
                    </a:p>
                    <a:p>
                      <a:pPr marL="810720" indent="-10800">
                        <a:lnSpc>
                          <a:spcPct val="100000"/>
                        </a:lnSpc>
                      </a:pPr>
                      <a:endParaRPr lang="pl-PL" sz="1600" b="0" strike="noStrike" spc="-1" dirty="0">
                        <a:latin typeface="Arial"/>
                      </a:endParaRPr>
                    </a:p>
                    <a:p>
                      <a:pPr marL="810720" indent="-10800">
                        <a:lnSpc>
                          <a:spcPct val="100000"/>
                        </a:lnSpc>
                      </a:pPr>
                      <a:r>
                        <a:rPr lang="pl-PL" sz="1600" b="1" strike="noStrike" spc="-7" dirty="0">
                          <a:solidFill>
                            <a:srgbClr val="151616"/>
                          </a:solidFill>
                          <a:latin typeface="Arial"/>
                          <a:ea typeface="DejaVu Sans"/>
                        </a:rPr>
                        <a:t>miejsce zbiórki do</a:t>
                      </a:r>
                      <a:r>
                        <a:rPr lang="pl-PL" sz="1600" b="1" strike="noStrike" spc="7" dirty="0">
                          <a:solidFill>
                            <a:srgbClr val="151616"/>
                          </a:solidFill>
                          <a:latin typeface="Arial"/>
                          <a:ea typeface="DejaVu Sans"/>
                        </a:rPr>
                        <a:t> </a:t>
                      </a:r>
                      <a:r>
                        <a:rPr lang="pl-PL" sz="1600" b="1" strike="noStrike" spc="-7" dirty="0">
                          <a:solidFill>
                            <a:srgbClr val="151616"/>
                          </a:solidFill>
                          <a:latin typeface="Arial"/>
                          <a:ea typeface="DejaVu Sans"/>
                        </a:rPr>
                        <a:t>ewakuacji</a:t>
                      </a:r>
                    </a:p>
                    <a:p>
                      <a:pPr marL="810720" indent="-10800">
                        <a:lnSpc>
                          <a:spcPct val="100000"/>
                        </a:lnSpc>
                      </a:pPr>
                      <a:endParaRPr lang="pl-PL" sz="1600" b="1" strike="noStrike" spc="-7" dirty="0">
                        <a:solidFill>
                          <a:srgbClr val="151616"/>
                        </a:solidFill>
                        <a:latin typeface="Arial"/>
                      </a:endParaRPr>
                    </a:p>
                    <a:p>
                      <a:pPr marL="810720" indent="-10800">
                        <a:lnSpc>
                          <a:spcPct val="100000"/>
                        </a:lnSpc>
                      </a:pPr>
                      <a:endParaRPr lang="pl-PL" sz="1600" b="1" strike="noStrike" spc="-7" dirty="0">
                        <a:solidFill>
                          <a:srgbClr val="151616"/>
                        </a:solidFill>
                        <a:latin typeface="Arial"/>
                      </a:endParaRPr>
                    </a:p>
                  </a:txBody>
                  <a:tcPr>
                    <a:lnL w="18720">
                      <a:solidFill>
                        <a:srgbClr val="151616"/>
                      </a:solidFill>
                    </a:lnL>
                    <a:lnR w="18720">
                      <a:solidFill>
                        <a:srgbClr val="151616"/>
                      </a:solidFill>
                    </a:lnR>
                    <a:lnT w="18720">
                      <a:solidFill>
                        <a:srgbClr val="151616"/>
                      </a:solidFill>
                    </a:lnT>
                    <a:lnB w="18720">
                      <a:solidFill>
                        <a:srgbClr val="151616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2792">
                <a:tc>
                  <a:txBody>
                    <a:bodyPr/>
                    <a:lstStyle/>
                    <a:p>
                      <a:pPr algn="ctr">
                        <a:lnSpc>
                          <a:spcPts val="1389"/>
                        </a:lnSpc>
                        <a:spcBef>
                          <a:spcPts val="1018"/>
                        </a:spcBef>
                      </a:pPr>
                      <a:r>
                        <a:rPr lang="pl-PL" sz="1600" b="1" strike="noStrike" spc="-7" dirty="0">
                          <a:solidFill>
                            <a:srgbClr val="151616"/>
                          </a:solidFill>
                          <a:latin typeface="Arial"/>
                          <a:ea typeface="DejaVu Sans"/>
                        </a:rPr>
                        <a:t>wykonał</a:t>
                      </a:r>
                      <a:endParaRPr lang="pl-PL" sz="16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ts val="1389"/>
                        </a:lnSpc>
                      </a:pPr>
                      <a:endParaRPr lang="pl-PL" sz="1600" b="1" strike="noStrike" spc="-7" dirty="0">
                        <a:solidFill>
                          <a:srgbClr val="151616"/>
                        </a:solidFill>
                        <a:latin typeface="Arial"/>
                        <a:ea typeface="DejaVu Sans"/>
                      </a:endParaRPr>
                    </a:p>
                  </a:txBody>
                  <a:tcPr>
                    <a:lnL w="18720">
                      <a:solidFill>
                        <a:srgbClr val="151616"/>
                      </a:solidFill>
                    </a:lnL>
                    <a:lnR w="18720">
                      <a:solidFill>
                        <a:srgbClr val="151616"/>
                      </a:solidFill>
                    </a:lnR>
                    <a:lnT w="18720">
                      <a:solidFill>
                        <a:srgbClr val="151616"/>
                      </a:solidFill>
                    </a:lnT>
                    <a:lnB w="18720">
                      <a:solidFill>
                        <a:srgbClr val="151616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CustomShape 8">
            <a:extLst>
              <a:ext uri="{FF2B5EF4-FFF2-40B4-BE49-F238E27FC236}">
                <a16:creationId xmlns:a16="http://schemas.microsoft.com/office/drawing/2014/main" id="{A1AB274B-79B4-4F39-8DD2-46737AAA1DE3}"/>
              </a:ext>
            </a:extLst>
          </p:cNvPr>
          <p:cNvSpPr/>
          <p:nvPr/>
        </p:nvSpPr>
        <p:spPr>
          <a:xfrm>
            <a:off x="13855135" y="10466903"/>
            <a:ext cx="473586" cy="480734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/>
          </a:p>
        </p:txBody>
      </p:sp>
      <p:sp>
        <p:nvSpPr>
          <p:cNvPr id="18" name="CustomShape 7">
            <a:extLst>
              <a:ext uri="{FF2B5EF4-FFF2-40B4-BE49-F238E27FC236}">
                <a16:creationId xmlns:a16="http://schemas.microsoft.com/office/drawing/2014/main" id="{5EF08954-B253-4F15-9D65-0B4150876252}"/>
              </a:ext>
            </a:extLst>
          </p:cNvPr>
          <p:cNvSpPr/>
          <p:nvPr/>
        </p:nvSpPr>
        <p:spPr>
          <a:xfrm rot="21446499">
            <a:off x="13802842" y="11845487"/>
            <a:ext cx="578172" cy="754729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/>
          </a:p>
        </p:txBody>
      </p:sp>
      <p:pic>
        <p:nvPicPr>
          <p:cNvPr id="19" name="Obraz 18">
            <a:extLst>
              <a:ext uri="{FF2B5EF4-FFF2-40B4-BE49-F238E27FC236}">
                <a16:creationId xmlns:a16="http://schemas.microsoft.com/office/drawing/2014/main" id="{8E85B83B-3712-4959-BBB5-186A53860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3491" y="9897385"/>
            <a:ext cx="767971" cy="410313"/>
          </a:xfrm>
          <a:prstGeom prst="rect">
            <a:avLst/>
          </a:prstGeom>
        </p:spPr>
      </p:pic>
      <p:sp>
        <p:nvSpPr>
          <p:cNvPr id="20" name="CustomShape 146">
            <a:extLst>
              <a:ext uri="{FF2B5EF4-FFF2-40B4-BE49-F238E27FC236}">
                <a16:creationId xmlns:a16="http://schemas.microsoft.com/office/drawing/2014/main" id="{DFD0EC11-C856-4942-9044-139E96B4DE21}"/>
              </a:ext>
            </a:extLst>
          </p:cNvPr>
          <p:cNvSpPr/>
          <p:nvPr/>
        </p:nvSpPr>
        <p:spPr>
          <a:xfrm>
            <a:off x="13898877" y="11121121"/>
            <a:ext cx="497201" cy="511639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pl-PL"/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B14E5CC9-9D8C-4ADF-B79B-E97720B52852}"/>
              </a:ext>
            </a:extLst>
          </p:cNvPr>
          <p:cNvSpPr/>
          <p:nvPr/>
        </p:nvSpPr>
        <p:spPr>
          <a:xfrm rot="21104215">
            <a:off x="2434858" y="11005731"/>
            <a:ext cx="3323223" cy="25717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Plac manewrowy </a:t>
            </a:r>
          </a:p>
        </p:txBody>
      </p:sp>
    </p:spTree>
    <p:extLst>
      <p:ext uri="{BB962C8B-B14F-4D97-AF65-F5344CB8AC3E}">
        <p14:creationId xmlns:p14="http://schemas.microsoft.com/office/powerpoint/2010/main" val="4157640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2512</TotalTime>
  <Words>102</Words>
  <Application>Microsoft Office PowerPoint</Application>
  <PresentationFormat>Niestandardowy</PresentationFormat>
  <Paragraphs>36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Office Theme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RadMot.cdr</dc:title>
  <dc:subject/>
  <dc:creator>Irek</dc:creator>
  <dc:description/>
  <cp:lastModifiedBy>NOWACKI Cezary</cp:lastModifiedBy>
  <cp:revision>229</cp:revision>
  <cp:lastPrinted>2023-07-19T22:04:59Z</cp:lastPrinted>
  <dcterms:created xsi:type="dcterms:W3CDTF">2019-02-11T21:42:41Z</dcterms:created>
  <dcterms:modified xsi:type="dcterms:W3CDTF">2025-06-30T11:32:18Z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Created">
    <vt:filetime>2019-01-09T00:00:00Z</vt:filetime>
  </property>
  <property fmtid="{D5CDD505-2E9C-101B-9397-08002B2CF9AE}" pid="4" name="Creator">
    <vt:lpwstr>CorelDRAW 2018</vt:lpwstr>
  </property>
  <property fmtid="{D5CDD505-2E9C-101B-9397-08002B2CF9AE}" pid="5" name="HiddenSlides">
    <vt:i4>0</vt:i4>
  </property>
  <property fmtid="{D5CDD505-2E9C-101B-9397-08002B2CF9AE}" pid="6" name="HyperlinksChanged">
    <vt:bool>false</vt:bool>
  </property>
  <property fmtid="{D5CDD505-2E9C-101B-9397-08002B2CF9AE}" pid="7" name="LastSaved">
    <vt:filetime>2019-02-11T00:00:00Z</vt:filetime>
  </property>
  <property fmtid="{D5CDD505-2E9C-101B-9397-08002B2CF9AE}" pid="8" name="LinksUpToDate">
    <vt:bool>false</vt:bool>
  </property>
  <property fmtid="{D5CDD505-2E9C-101B-9397-08002B2CF9AE}" pid="9" name="MMClips">
    <vt:i4>0</vt:i4>
  </property>
  <property fmtid="{D5CDD505-2E9C-101B-9397-08002B2CF9AE}" pid="10" name="Notes">
    <vt:i4>1</vt:i4>
  </property>
  <property fmtid="{D5CDD505-2E9C-101B-9397-08002B2CF9AE}" pid="11" name="PresentationFormat">
    <vt:lpwstr>Niestandardowy</vt:lpwstr>
  </property>
  <property fmtid="{D5CDD505-2E9C-101B-9397-08002B2CF9AE}" pid="12" name="ScaleCrop">
    <vt:bool>false</vt:bool>
  </property>
  <property fmtid="{D5CDD505-2E9C-101B-9397-08002B2CF9AE}" pid="13" name="ShareDoc">
    <vt:bool>false</vt:bool>
  </property>
  <property fmtid="{D5CDD505-2E9C-101B-9397-08002B2CF9AE}" pid="14" name="Slides">
    <vt:i4>1</vt:i4>
  </property>
</Properties>
</file>